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5"/>
  </p:notesMasterIdLst>
  <p:sldIdLst>
    <p:sldId id="270" r:id="rId2"/>
    <p:sldId id="272" r:id="rId3"/>
    <p:sldId id="264" r:id="rId4"/>
  </p:sldIdLst>
  <p:sldSz cx="49377600" cy="32918400"/>
  <p:notesSz cx="6858000" cy="9144000"/>
  <p:embeddedFontLst>
    <p:embeddedFont>
      <p:font typeface="Arial Black" panose="020B0A04020102020204" pitchFamily="34" charset="0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Lato Black" panose="020B0604020202020204" charset="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33CC"/>
    <a:srgbClr val="8C1616"/>
    <a:srgbClr val="1903B9"/>
    <a:srgbClr val="FFD54F"/>
    <a:srgbClr val="E1BEE7"/>
    <a:srgbClr val="9E9E9E"/>
    <a:srgbClr val="757575"/>
    <a:srgbClr val="BDBDBD"/>
    <a:srgbClr val="4A1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0359" autoAdjust="0"/>
  </p:normalViewPr>
  <p:slideViewPr>
    <p:cSldViewPr snapToGrid="0" showGuides="1">
      <p:cViewPr varScale="1">
        <p:scale>
          <a:sx n="18" d="100"/>
          <a:sy n="18" d="100"/>
        </p:scale>
        <p:origin x="221" y="278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svg>
</file>

<file path=ppt/media/image6.pn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85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13" Type="http://schemas.openxmlformats.org/officeDocument/2006/relationships/image" Target="../media/image8.jpg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7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lsmit224@vols.utk.edu" TargetMode="External"/><Relationship Id="rId11" Type="http://schemas.openxmlformats.org/officeDocument/2006/relationships/image" Target="../media/image6.png"/><Relationship Id="rId5" Type="http://schemas.openxmlformats.org/officeDocument/2006/relationships/hyperlink" Target="mailto:djhocking@frostburg.edu" TargetMode="External"/><Relationship Id="rId10" Type="http://schemas.openxmlformats.org/officeDocument/2006/relationships/image" Target="../media/image5.emf"/><Relationship Id="rId4" Type="http://schemas.microsoft.com/office/2007/relationships/hdphoto" Target="../media/hdphoto1.wdp"/><Relationship Id="rId9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stuff.com/" TargetMode="External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60EAC3-1995-4BE4-BBD8-8AF8798C06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52" y="630022"/>
            <a:ext cx="36667845" cy="286873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401612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4701" y="5486400"/>
            <a:ext cx="26386971" cy="20262735"/>
          </a:xfrm>
        </p:spPr>
        <p:txBody>
          <a:bodyPr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Modeling biological tree growth and climate simultaneously properly accounts for uncertainty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and allows for flexible and explicit sub-models of growth and climate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Reconstructions are highly dependent on assumptions of climate and climate-growth  relationships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488187" y="3600987"/>
            <a:ext cx="9148839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INTRODUCTION/Motivation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Tree growth is a result of allometric growth patterns, climate, and non-climatic environmental conditions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Schofield  et al. demonstrate a  Bayesian, model-based approach to perform detrending and climate-growth relationships simultaneously.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Hiding Uncertainty: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Traditional dendroclimatological reconstructions occur in steps with removal of the biological growth and non-climatic variation (noise) prior to regression with climate. Each step assumes 0 uncertainty in the steps preceding it.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Flexible hierarchical framework: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however you want to say that it can incorporate many variables – species, disturbance, etc.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Bayesian inference: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Credible intervals = more intuitive interpretation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FF000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All  you, babes.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other stuff in the ammo bar.</a:t>
            </a: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No chronologies. Hierarchical components can be added to account for species and sites, and those become much more interpretable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Worst case: same model, more info.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rgbClr val="FF000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font size as high above 28 as possible.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419100" y="1"/>
            <a:ext cx="38982511" cy="32316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600" b="1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6000" b="1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Hierarchical Bayesian models for climate reconstruction and uncertainty using tree-ring data</a:t>
            </a:r>
            <a:r>
              <a:rPr lang="en-US" sz="6000" b="1" dirty="0"/>
              <a:t> 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29DB9F-35E1-3144-9C41-458F6E9891C0}"/>
              </a:ext>
            </a:extLst>
          </p:cNvPr>
          <p:cNvGrpSpPr/>
          <p:nvPr/>
        </p:nvGrpSpPr>
        <p:grpSpPr>
          <a:xfrm>
            <a:off x="623573" y="1800494"/>
            <a:ext cx="9352416" cy="1587294"/>
            <a:chOff x="623573" y="1800494"/>
            <a:chExt cx="9352416" cy="158729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F9E57F-C64F-4827-8C49-BB9DBDC073C7}"/>
                </a:ext>
              </a:extLst>
            </p:cNvPr>
            <p:cNvSpPr txBox="1"/>
            <p:nvPr/>
          </p:nvSpPr>
          <p:spPr>
            <a:xfrm>
              <a:off x="1101586" y="1800494"/>
              <a:ext cx="8874403" cy="1587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Daniel J. Hocking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5"/>
                </a:rPr>
                <a:t>djhocking@frostburg.edu</a:t>
              </a:r>
              <a:endParaRPr lang="en-US" sz="3200" dirty="0">
                <a:latin typeface="Times New Roman" panose="02020603050405020304" pitchFamily="18" charset="0"/>
                <a:ea typeface="Droid Serif"/>
                <a:cs typeface="Times New Roman" panose="02020603050405020304" pitchFamily="18" charset="0"/>
                <a:sym typeface="Droid Serif"/>
              </a:endParaRPr>
            </a:p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Laura G. Smith    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6"/>
                </a:rPr>
                <a:t>lsmit224@vols.utk.edu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 </a:t>
              </a:r>
              <a:endParaRPr lang="en-US" sz="32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endParaRPr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BDF411EE-4753-4C32-9DAF-D5DA024A3893}"/>
                </a:ext>
              </a:extLst>
            </p:cNvPr>
            <p:cNvSpPr/>
            <p:nvPr/>
          </p:nvSpPr>
          <p:spPr>
            <a:xfrm>
              <a:off x="623573" y="2426543"/>
              <a:ext cx="360430" cy="335196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9937054" y="3218267"/>
            <a:ext cx="8849405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Details for the overly engaged: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test statistics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model options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Figures? Which?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FE7F63-B1EE-C14C-9ECC-F89ED5897E2B}"/>
              </a:ext>
            </a:extLst>
          </p:cNvPr>
          <p:cNvGrpSpPr/>
          <p:nvPr/>
        </p:nvGrpSpPr>
        <p:grpSpPr>
          <a:xfrm>
            <a:off x="13717748" y="29456809"/>
            <a:ext cx="9976682" cy="2539629"/>
            <a:chOff x="18783300" y="26753474"/>
            <a:chExt cx="11391161" cy="2716655"/>
          </a:xfrm>
        </p:grpSpPr>
        <p:sp>
          <p:nvSpPr>
            <p:cNvPr id="9" name="Graphic 7">
              <a:extLst>
                <a:ext uri="{FF2B5EF4-FFF2-40B4-BE49-F238E27FC236}">
                  <a16:creationId xmlns:a16="http://schemas.microsoft.com/office/drawing/2014/main" id="{9914F9AF-0FB9-4924-8DCA-B46EEB713FE9}"/>
                </a:ext>
              </a:extLst>
            </p:cNvPr>
            <p:cNvSpPr/>
            <p:nvPr/>
          </p:nvSpPr>
          <p:spPr>
            <a:xfrm>
              <a:off x="20080764" y="27296200"/>
              <a:ext cx="1256803" cy="2173929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5520EB-0F65-403D-A973-B17B2A4C2E9D}"/>
                </a:ext>
              </a:extLst>
            </p:cNvPr>
            <p:cNvSpPr txBox="1"/>
            <p:nvPr/>
          </p:nvSpPr>
          <p:spPr>
            <a:xfrm>
              <a:off x="21674045" y="26753474"/>
              <a:ext cx="8500416" cy="246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Take a picture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to visit GitHub page and access code and additional details</a:t>
              </a:r>
              <a:endPara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4F99D74-1FE2-47E2-9103-2118C7620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83300" y="28359819"/>
              <a:ext cx="1297464" cy="0"/>
            </a:xfrm>
            <a:prstGeom prst="straightConnector1">
              <a:avLst/>
            </a:prstGeom>
            <a:ln w="66675">
              <a:solidFill>
                <a:schemeClr val="accent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5" name="Rectangle 524">
            <a:extLst>
              <a:ext uri="{FF2B5EF4-FFF2-40B4-BE49-F238E27FC236}">
                <a16:creationId xmlns:a16="http://schemas.microsoft.com/office/drawing/2014/main" id="{4DD8B597-E83B-44EA-B4E5-8C0BE9DCC038}"/>
              </a:ext>
            </a:extLst>
          </p:cNvPr>
          <p:cNvSpPr/>
          <p:nvPr/>
        </p:nvSpPr>
        <p:spPr>
          <a:xfrm>
            <a:off x="10452640" y="29165240"/>
            <a:ext cx="3306189" cy="32449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7" name="Graphic 526">
            <a:extLst>
              <a:ext uri="{FF2B5EF4-FFF2-40B4-BE49-F238E27FC236}">
                <a16:creationId xmlns:a16="http://schemas.microsoft.com/office/drawing/2014/main" id="{41D38C52-D231-46A8-8C70-CD73D3D5ED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84519" y="29287028"/>
            <a:ext cx="3001350" cy="30013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DDBCD-22DB-EA4B-8AC8-D2E35054E5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924960" y="924890"/>
            <a:ext cx="4577242" cy="16309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6769800-7428-9E40-9152-1420DA7C52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368892" y="26502556"/>
            <a:ext cx="8053074" cy="590850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AE5D18-D728-CC4F-B982-68F511D2F884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6717" y="9120378"/>
            <a:ext cx="5177320" cy="3801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9D6DD8-D462-4B4F-B135-CB6C9577AFDD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7399" y="9120377"/>
            <a:ext cx="4402014" cy="32297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ED69671-2D29-BE46-8109-BBB9A58FD4B9}"/>
              </a:ext>
            </a:extLst>
          </p:cNvPr>
          <p:cNvSpPr txBox="1"/>
          <p:nvPr/>
        </p:nvSpPr>
        <p:spPr>
          <a:xfrm>
            <a:off x="12965985" y="24545708"/>
            <a:ext cx="219996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Ring Width = Biological Growth x Climate Response x Error</a:t>
            </a: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55FFA5EC-5CE2-4BD1-9C3F-D6DA60ED1CBA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1580" y="1077962"/>
            <a:ext cx="1064698" cy="1387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6299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819F-FE92-412D-A3A4-C7AB3402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710" y="6202683"/>
            <a:ext cx="42588180" cy="18318473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1BEE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Notes:</a:t>
            </a: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Correct fonts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won’t load until you open this in PowerPoint</a:t>
            </a:r>
            <a:r>
              <a:rPr lang="en-US" sz="14700" dirty="0">
                <a:solidFill>
                  <a:srgbClr val="75757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4700" dirty="0">
                <a:solidFill>
                  <a:srgbClr val="9E9E9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(e.g., if you’re previewing this in your browser it’ll look uglier than it actually is)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Generate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QR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codes here: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96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61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ABED-F630-40F1-81A5-EEC922E4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FAQ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E007E-F751-4980-B13D-3DDB68024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710" y="7239000"/>
            <a:ext cx="42588180" cy="2088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How do I create a QR code?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https://www.qrstuff.com/</a:t>
            </a: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my intro/methods/results doesn’t fit in the silent bar?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If you’re trying to put so much into that bar that it doesn’t fit, they won’t have time to read it anyway. First try moving stuff to the ammo bar. Next, cut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Instead of trying to fill space, you’re trying to conserve space.</a:t>
            </a:r>
          </a:p>
          <a:p>
            <a:endParaRPr lang="en-US" sz="60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I have a really important graph or picture?</a:t>
            </a:r>
          </a:p>
          <a:p>
            <a:r>
              <a:rPr lang="en-US" sz="6000" dirty="0">
                <a:latin typeface="Lato" panose="020F0502020204030203" pitchFamily="34" charset="0"/>
              </a:rPr>
              <a:t>Move the QR Code to the Silent Presenter, then put your graph/image in the middle.</a:t>
            </a:r>
          </a:p>
        </p:txBody>
      </p:sp>
    </p:spTree>
    <p:extLst>
      <p:ext uri="{BB962C8B-B14F-4D97-AF65-F5344CB8AC3E}">
        <p14:creationId xmlns:p14="http://schemas.microsoft.com/office/powerpoint/2010/main" val="3184450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5823</TotalTime>
  <Words>389</Words>
  <Application>Microsoft Office PowerPoint</Application>
  <PresentationFormat>Custom</PresentationFormat>
  <Paragraphs>54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Lato</vt:lpstr>
      <vt:lpstr>Calibri Light</vt:lpstr>
      <vt:lpstr>Arial</vt:lpstr>
      <vt:lpstr>Arial Black</vt:lpstr>
      <vt:lpstr>Lato Black</vt:lpstr>
      <vt:lpstr>Calibri</vt:lpstr>
      <vt:lpstr>Cambria</vt:lpstr>
      <vt:lpstr>Verdana</vt:lpstr>
      <vt:lpstr>Times New Roman</vt:lpstr>
      <vt:lpstr>Office Theme</vt:lpstr>
      <vt:lpstr>Modeling biological tree growth and climate simultaneously properly accounts for uncertainty and allows for flexible and explicit sub-models of growth and climate  Reconstructions are highly dependent on assumptions of climate and climate-growth  relationships</vt:lpstr>
      <vt:lpstr>Notes:  1. Correct fonts won’t load until you open this in PowerPoint (e.g., if you’re previewing this in your browser it’ll look uglier than it actually is).  2. Generate QR codes here: https://www.qrcode-monkey.com/ </vt:lpstr>
      <vt:lpstr>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Smith, Laura G</cp:lastModifiedBy>
  <cp:revision>148</cp:revision>
  <dcterms:created xsi:type="dcterms:W3CDTF">2018-09-16T19:13:41Z</dcterms:created>
  <dcterms:modified xsi:type="dcterms:W3CDTF">2019-04-01T03:25:50Z</dcterms:modified>
</cp:coreProperties>
</file>

<file path=docProps/thumbnail.jpeg>
</file>